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  <p:sldId id="287" r:id="rId32"/>
    <p:sldId id="288" r:id="rId33"/>
    <p:sldId id="289" r:id="rId34"/>
    <p:sldId id="290" r:id="rId35"/>
    <p:sldId id="292" r:id="rId36"/>
    <p:sldId id="291" r:id="rId37"/>
    <p:sldId id="293" r:id="rId38"/>
    <p:sldId id="294" r:id="rId39"/>
    <p:sldId id="295" r:id="rId40"/>
    <p:sldId id="296" r:id="rId41"/>
    <p:sldId id="327" r:id="rId42"/>
    <p:sldId id="32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10" r:id="rId51"/>
    <p:sldId id="311" r:id="rId52"/>
    <p:sldId id="309" r:id="rId53"/>
    <p:sldId id="304" r:id="rId54"/>
    <p:sldId id="305" r:id="rId55"/>
    <p:sldId id="306" r:id="rId56"/>
    <p:sldId id="317" r:id="rId57"/>
    <p:sldId id="307" r:id="rId58"/>
    <p:sldId id="308" r:id="rId59"/>
    <p:sldId id="312" r:id="rId60"/>
    <p:sldId id="313" r:id="rId61"/>
    <p:sldId id="314" r:id="rId62"/>
    <p:sldId id="315" r:id="rId63"/>
    <p:sldId id="316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7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9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E9F73-7847-4009-BC6D-8F22479E0303}" type="datetimeFigureOut">
              <a:rPr lang="en-US" smtClean="0"/>
              <a:pPr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E9752-1ADF-42CB-8374-BFD96AFB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71462"/>
            <a:ext cx="7772400" cy="1084261"/>
          </a:xfrm>
        </p:spPr>
        <p:txBody>
          <a:bodyPr/>
          <a:lstStyle/>
          <a:p>
            <a:r>
              <a:rPr lang="mr-IN" dirty="0" smtClean="0">
                <a:solidFill>
                  <a:srgbClr val="C00000"/>
                </a:solidFill>
              </a:rPr>
              <a:t>पन्हाळगड ते विशाळगड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857232"/>
            <a:ext cx="6400800" cy="642942"/>
          </a:xfrm>
        </p:spPr>
        <p:txBody>
          <a:bodyPr>
            <a:normAutofit/>
          </a:bodyPr>
          <a:lstStyle/>
          <a:p>
            <a:r>
              <a:rPr lang="mr-IN" dirty="0" smtClean="0">
                <a:solidFill>
                  <a:srgbClr val="0070C0"/>
                </a:solidFill>
              </a:rPr>
              <a:t>एक ऐतिहासिक पदभ्रमण मोहीम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3075" y="1428736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 smtClean="0">
                <a:solidFill>
                  <a:srgbClr val="00B050"/>
                </a:solidFill>
              </a:rPr>
              <a:t>दि. १ जुलै २०१२ ते ४ जुलै २०१२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7" name="Picture 6" descr="bajiprabhu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695" y="1946638"/>
            <a:ext cx="6786610" cy="4712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r>
              <a:rPr lang="mr-IN" sz="2800" dirty="0" smtClean="0"/>
              <a:t>पन्हाळगड ते विशाळगड- पदभ्रमण मार्ग</a:t>
            </a:r>
            <a:endParaRPr lang="en-US" sz="2800" dirty="0"/>
          </a:p>
        </p:txBody>
      </p:sp>
      <p:pic>
        <p:nvPicPr>
          <p:cNvPr id="4" name="Content Placeholder 3" descr="panhala-vishalga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099" y="1071546"/>
            <a:ext cx="8428747" cy="5429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285728"/>
            <a:ext cx="757242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r-IN" sz="2600" dirty="0" smtClean="0"/>
              <a:t>पावनखिंडीचा संग्राम हे मराठ्यांच्या इतिहासातील एक देदिप्यमान पर्व. </a:t>
            </a:r>
            <a:r>
              <a:rPr lang="mr-IN" sz="2600" dirty="0" smtClean="0">
                <a:solidFill>
                  <a:srgbClr val="00B050"/>
                </a:solidFill>
              </a:rPr>
              <a:t>पन्हाळगड ते विशाळगड </a:t>
            </a:r>
            <a:r>
              <a:rPr lang="mr-IN" sz="2600" dirty="0" smtClean="0"/>
              <a:t>या मार्गावर घडलेला रोमांचक इतिहास बालपणापासून वाचीत आलो होतो. या इतिहासाचा मूक साक्षीदार असलेला भूप्रदेश पायी हिंडून पाहण्याची इच्छा खूप दिवसांपासून मनात होती. ती संघी अचानकपणे चालून आली…</a:t>
            </a:r>
            <a:r>
              <a:rPr lang="en-US" sz="2600" dirty="0" smtClean="0"/>
              <a:t>…</a:t>
            </a:r>
          </a:p>
          <a:p>
            <a:endParaRPr lang="en-US" sz="2600" dirty="0" smtClean="0"/>
          </a:p>
          <a:p>
            <a:r>
              <a:rPr lang="mr-IN" sz="2600" dirty="0" smtClean="0">
                <a:solidFill>
                  <a:srgbClr val="FF0000"/>
                </a:solidFill>
              </a:rPr>
              <a:t>शिवशौर्य ट्रेकर्स </a:t>
            </a:r>
            <a:r>
              <a:rPr lang="mr-IN" sz="2600" dirty="0" smtClean="0"/>
              <a:t>ही मुंबईची संस्था या मार्गावर दरवर्षी </a:t>
            </a:r>
            <a:r>
              <a:rPr lang="mr-IN" sz="2600" dirty="0" smtClean="0">
                <a:solidFill>
                  <a:schemeClr val="accent6">
                    <a:lumMod val="75000"/>
                  </a:schemeClr>
                </a:solidFill>
              </a:rPr>
              <a:t>आषाढ वद्य प्रतिपदा </a:t>
            </a:r>
            <a:r>
              <a:rPr lang="mr-IN" sz="2600" dirty="0" smtClean="0"/>
              <a:t>या दिवशी </a:t>
            </a:r>
            <a:r>
              <a:rPr lang="mr-IN" sz="2600" dirty="0" smtClean="0">
                <a:solidFill>
                  <a:schemeClr val="accent6">
                    <a:lumMod val="75000"/>
                  </a:schemeClr>
                </a:solidFill>
              </a:rPr>
              <a:t>बाजी प्रभूंच्या पुण्यतिथी निमित्त </a:t>
            </a:r>
            <a:r>
              <a:rPr lang="mr-IN" sz="2600" dirty="0" smtClean="0"/>
              <a:t>पदभ्रमण आयोजित करीत असल्याची बातमी वृत्तपत्रात पाहिली. नाशिकचेच एक दुर्गप्रेमी डी. डी. पाटील सर या ट्रेकसाठी अनेक वर्षांपासून जात असल्याचे समजले. त्यांच्याशी संपर्क साधला. डॉ. अशोक केकाण व डॉ. चंद्रशेखर परदेशी हे डोंगरयात्री देखील या मोहिमेत सामील झाले. दि. ३० जूनला नाशिकहून निघालो…</a:t>
            </a:r>
            <a:r>
              <a:rPr lang="en-US" sz="2600" dirty="0" smtClean="0"/>
              <a:t>…..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5852" y="785794"/>
            <a:ext cx="707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ट्रेकला सुरूवात होण्याआधी- कराडजवळ भल्या पहाटे चहाचा आस्वाद घेतांना डॉ. अशोक केकाण</a:t>
            </a:r>
            <a:endParaRPr lang="en-US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0100" y="571480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b="1" dirty="0" smtClean="0">
                <a:solidFill>
                  <a:schemeClr val="bg1"/>
                </a:solidFill>
              </a:rPr>
              <a:t>ट्रेकला सुरुवात होण्याआधी- भल्या पहाटे पुढील वाटचालीची स्वप्ने रंगवीत असलेले डॉ. परदेशी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9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84" y="928670"/>
            <a:ext cx="342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sz="2800" dirty="0" smtClean="0">
                <a:solidFill>
                  <a:schemeClr val="bg1"/>
                </a:solidFill>
              </a:rPr>
              <a:t>पन्हाळगडावरची पहाट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9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166"/>
            <a:ext cx="9144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3174" y="1714488"/>
            <a:ext cx="5214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sz="3200" dirty="0" smtClean="0">
                <a:solidFill>
                  <a:schemeClr val="bg1"/>
                </a:solidFill>
              </a:rPr>
              <a:t>पन्हाळगडावरची पहाट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500042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24" y="142852"/>
            <a:ext cx="707236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r-IN" dirty="0" smtClean="0"/>
              <a:t>हा ट्रेक अगदीच </a:t>
            </a:r>
            <a:r>
              <a:rPr lang="en-US" dirty="0" smtClean="0"/>
              <a:t>shoe string </a:t>
            </a:r>
            <a:r>
              <a:rPr lang="mr-IN" dirty="0" smtClean="0"/>
              <a:t>बजेटवर आयोजित केलेला होता. फक्त ९०० रूपयात चार दिवसांची संपूर्ण भोजन व निवासाची सोय केली होती. कुणीही शिवप्रेमी पैशाअभावी ट्रेकपासून वंचित राहू नये अशीच भावना यामागे होती.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538" y="214290"/>
            <a:ext cx="4677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3200" dirty="0" smtClean="0"/>
              <a:t>धुक्यात लपलेला पन्हाळगड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6050" y="214290"/>
            <a:ext cx="58579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r-IN" sz="3200" dirty="0" smtClean="0"/>
              <a:t>पन्हाळगडाचे पहिले दर्शन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MG_92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00298" y="5786454"/>
            <a:ext cx="4500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800" dirty="0" smtClean="0"/>
              <a:t>प्रभात वंदना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868" y="571480"/>
            <a:ext cx="392909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sz="2800" b="1" dirty="0" smtClean="0"/>
              <a:t>मोहिमेचा शुभारंभ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7554" y="714356"/>
            <a:ext cx="40719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/>
              <a:t>पावनगडाच्या वाटेवर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4546" y="1000108"/>
            <a:ext cx="48577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/>
              <a:t>पावनगडावरून दिसणारा पन्हाळगड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5716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0232" y="571480"/>
            <a:ext cx="53578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dirty="0" smtClean="0"/>
              <a:t> </a:t>
            </a:r>
            <a:r>
              <a:rPr lang="mr-IN" b="1" dirty="0" smtClean="0"/>
              <a:t>पावनगडावरून दिसणारे वारणेचे खोरे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IMG3582.JPG"/>
          <p:cNvPicPr>
            <a:picLocks noChangeAspect="1"/>
          </p:cNvPicPr>
          <p:nvPr/>
        </p:nvPicPr>
        <p:blipFill>
          <a:blip r:embed="rId2"/>
          <a:srcRect l="7087" r="7087" b="18898"/>
          <a:stretch>
            <a:fillRect/>
          </a:stretch>
        </p:blipFill>
        <p:spPr>
          <a:xfrm>
            <a:off x="187234" y="321447"/>
            <a:ext cx="8769532" cy="62151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28860" y="928670"/>
            <a:ext cx="4500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800" b="1" dirty="0" smtClean="0"/>
              <a:t>शिवशौर्य ट्रेकर्सचे मावळे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MG35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500042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0232" y="214290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/>
              <a:t>पावनगडावरील शिवमंदिर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MG35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571480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00298" y="71414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800" b="1" dirty="0" smtClean="0"/>
              <a:t>जांभूळ पिकल्या झाडावरती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MG35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57166"/>
            <a:ext cx="8128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0364" y="5643578"/>
            <a:ext cx="38576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/>
              <a:t>पराशर ऋषींची गुहा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86116" y="714356"/>
            <a:ext cx="34290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/>
              <a:t>पन्हाळगडाची दक्षिण बाजू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33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42852"/>
            <a:ext cx="4071966" cy="6109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4759" y="6417254"/>
            <a:ext cx="2215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dirty="0" smtClean="0"/>
              <a:t>तीन मजली अंधारबाव</a:t>
            </a:r>
            <a:endParaRPr lang="en-US" dirty="0"/>
          </a:p>
        </p:txBody>
      </p:sp>
      <p:pic>
        <p:nvPicPr>
          <p:cNvPr id="4" name="Picture 3" descr="100_26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142852"/>
            <a:ext cx="3474067" cy="46800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72066" y="5143512"/>
            <a:ext cx="3500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/>
              <a:t>वरील फोटोत दिसणारे ' बॉटलनेक' पहा. शत्रू कितीही जोरात आला तरी हा पॉइंट त्याला काळजीपूर्वकच ओलांडावा लागतो.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47" y="214290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84" y="571480"/>
            <a:ext cx="43577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/>
              <a:t>सखु तेलिणीचे स्मारक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MG36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85728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84" y="571480"/>
            <a:ext cx="43577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/>
              <a:t>सखु तेलिणीचे स्मारक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33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285860"/>
            <a:ext cx="3571900" cy="5359313"/>
          </a:xfrm>
          <a:prstGeom prst="rect">
            <a:avLst/>
          </a:prstGeom>
        </p:spPr>
      </p:pic>
      <p:pic>
        <p:nvPicPr>
          <p:cNvPr id="3" name="Picture 2" descr="IMG_916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0"/>
            <a:ext cx="4643438" cy="3095625"/>
          </a:xfrm>
          <a:prstGeom prst="rect">
            <a:avLst/>
          </a:prstGeom>
        </p:spPr>
      </p:pic>
      <p:pic>
        <p:nvPicPr>
          <p:cNvPr id="4" name="Picture 3" descr="CIMG36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10060" y="3214686"/>
            <a:ext cx="4619658" cy="3464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34" y="285728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b="1" dirty="0" smtClean="0"/>
              <a:t>अंबारखाना- गंगा कोठी</a:t>
            </a:r>
            <a:r>
              <a:rPr lang="en-US" b="1" dirty="0" smtClean="0"/>
              <a:t>- </a:t>
            </a:r>
            <a:r>
              <a:rPr lang="mr-IN" dirty="0" smtClean="0"/>
              <a:t>गडावरील सर्वात मोठी इमारत</a:t>
            </a:r>
            <a:r>
              <a:rPr lang="en-US" b="1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571480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43306" y="71414"/>
            <a:ext cx="1877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dirty="0" smtClean="0"/>
              <a:t>तबक उद्यान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MG36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571480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43240" y="142852"/>
            <a:ext cx="282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dirty="0" smtClean="0"/>
              <a:t>पन्हाळा किल्ल्याची प्रतिकृती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28604"/>
            <a:ext cx="4507445" cy="60722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7950" y="1643050"/>
            <a:ext cx="1301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dirty="0" smtClean="0"/>
              <a:t>सज्जा कोठी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142984"/>
            <a:ext cx="4083231" cy="55007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8" y="357166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b="1" dirty="0" smtClean="0"/>
              <a:t>नरवीर शिवा काशिदचे आत्मार्पण</a:t>
            </a:r>
            <a:endParaRPr lang="en-US" dirty="0"/>
          </a:p>
        </p:txBody>
      </p:sp>
      <p:pic>
        <p:nvPicPr>
          <p:cNvPr id="4" name="Picture 3" descr="100_26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429000"/>
            <a:ext cx="4357718" cy="3234768"/>
          </a:xfrm>
          <a:prstGeom prst="rect">
            <a:avLst/>
          </a:prstGeom>
        </p:spPr>
      </p:pic>
      <p:pic>
        <p:nvPicPr>
          <p:cNvPr id="5" name="Picture 4" descr="100_26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42852"/>
            <a:ext cx="4330698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3071802" y="500042"/>
            <a:ext cx="2954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/>
              <a:t>वीररत्न बाजी प्रभू देशपांडे</a:t>
            </a:r>
            <a:endParaRPr lang="en-US" dirty="0"/>
          </a:p>
        </p:txBody>
      </p:sp>
      <p:pic>
        <p:nvPicPr>
          <p:cNvPr id="5" name="Picture 4" descr="IMG_93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142984"/>
            <a:ext cx="8298180" cy="5532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93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071546"/>
            <a:ext cx="8298180" cy="5532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4678" y="571480"/>
            <a:ext cx="2443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dirty="0" smtClean="0"/>
              <a:t>विशाळगडाकडे वाटचाल..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93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000108"/>
            <a:ext cx="8298180" cy="5532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86116" y="285728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 smtClean="0"/>
              <a:t>राजदिंडी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99496"/>
            <a:ext cx="4857784" cy="65441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496" y="428604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dirty="0" smtClean="0"/>
              <a:t>तुरुकवाडीत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94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000108"/>
            <a:ext cx="8298180" cy="5532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86116" y="357166"/>
            <a:ext cx="2327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dirty="0" smtClean="0"/>
              <a:t>मेसाई पठाराच्या दिशेने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28604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4678" y="928670"/>
            <a:ext cx="2361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800" b="1" dirty="0" smtClean="0"/>
              <a:t>मेसाई पठारावर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94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28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1736" y="571480"/>
            <a:ext cx="4314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b="1" dirty="0" smtClean="0"/>
              <a:t>मेसाई पठार- एक अदभुतरम्य निसर्गनिर्मिती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0_26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71736" y="571480"/>
            <a:ext cx="4314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b="1" dirty="0" smtClean="0"/>
              <a:t>मेसाई पठार- एक अदभुतरम्य निसर्गनिर्मिती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94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785794"/>
            <a:ext cx="8358214" cy="55721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24136" y="723880"/>
            <a:ext cx="4314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b="1" dirty="0" smtClean="0"/>
              <a:t>मेसाई पठार- एक अदभुतरम्य निसर्गनिर्मिती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142852"/>
            <a:ext cx="4714908" cy="6351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71934" y="21429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dirty="0" smtClean="0"/>
              <a:t>कुंवारखिंड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6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84" y="5143512"/>
            <a:ext cx="35719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sz="2800" b="1" dirty="0" smtClean="0"/>
              <a:t>शोषणाचे षडयंत्र- जळू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28926" y="928670"/>
            <a:ext cx="33575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/>
              <a:t>मुक्काम तिसरी अ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MG_94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857232"/>
            <a:ext cx="8298180" cy="55321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43174" y="214290"/>
            <a:ext cx="4381328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चाफेवाडीतील आदर्श विद्यालय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MG_9507.jpg"/>
          <p:cNvPicPr>
            <a:picLocks noChangeAspect="1"/>
          </p:cNvPicPr>
          <p:nvPr/>
        </p:nvPicPr>
        <p:blipFill>
          <a:blip r:embed="rId2"/>
          <a:srcRect l="4772" r="4772"/>
          <a:stretch>
            <a:fillRect/>
          </a:stretch>
        </p:blipFill>
        <p:spPr>
          <a:xfrm>
            <a:off x="714348" y="857232"/>
            <a:ext cx="7506201" cy="5532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4612" y="1071546"/>
            <a:ext cx="392909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sz="2800" dirty="0" smtClean="0"/>
              <a:t>जित्याची खोड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4612" y="642918"/>
            <a:ext cx="4929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/>
              <a:t>घनदाट अरण्यात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28794" y="857232"/>
            <a:ext cx="5715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dirty="0" smtClean="0"/>
              <a:t>भगवा झेंडा ही </a:t>
            </a:r>
            <a:r>
              <a:rPr lang="mr-IN" dirty="0" smtClean="0"/>
              <a:t>अवघ्या </a:t>
            </a:r>
            <a:r>
              <a:rPr lang="mr-IN" dirty="0" smtClean="0"/>
              <a:t>महाराष्ट्राचीच शान!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1670" y="285728"/>
            <a:ext cx="514353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/>
              <a:t>एक चिंब दुपार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8860" y="1000108"/>
            <a:ext cx="45720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/>
              <a:t>आंबेवाडीतील विहीर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8860" y="1000108"/>
            <a:ext cx="45720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/>
              <a:t>उद्याच्या भारताचे खरे नागरिक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8860" y="285728"/>
            <a:ext cx="45720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/>
              <a:t>ग्रामसिंह मि. शेमा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8860" y="1000108"/>
            <a:ext cx="45720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/>
              <a:t>क्षणभर विश्रांती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0_34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857232"/>
            <a:ext cx="8467714" cy="564360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43174" y="214290"/>
            <a:ext cx="3270447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निसर्गाची मनोहर रूपे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34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857232"/>
            <a:ext cx="8467714" cy="56436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68" y="214290"/>
            <a:ext cx="2048959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तीन शिलेदार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34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500042"/>
            <a:ext cx="8742087" cy="58264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43174" y="214290"/>
            <a:ext cx="3270447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निसर्गाची मनोहर रूपे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84" y="785794"/>
            <a:ext cx="45720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/>
              <a:t>ओढ्यातील जलक्रीडा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500042"/>
            <a:ext cx="8269357" cy="6138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00298" y="714356"/>
            <a:ext cx="45720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/>
              <a:t>उंदड झाले जळ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7554" y="571480"/>
            <a:ext cx="2821606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400" b="1" dirty="0" smtClean="0"/>
              <a:t>धुक्यात हरवली शाळा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95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785794"/>
            <a:ext cx="8536807" cy="56912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71934" y="285728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dirty="0" smtClean="0"/>
              <a:t>भाततळी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86116" y="714356"/>
            <a:ext cx="2133918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पावनखिंडीकडे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3052439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धुक्यात हरवली वाट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34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000108"/>
            <a:ext cx="8360528" cy="55721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189507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पावनखिंडीत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0_34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357166"/>
            <a:ext cx="4142764" cy="62158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5720" y="2214554"/>
            <a:ext cx="189507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पावनखिंडीत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34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857232"/>
            <a:ext cx="8072494" cy="53801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189507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पावनखिंडीत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35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214422"/>
            <a:ext cx="7730224" cy="51520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189507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पावनखिंडीत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7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714488"/>
            <a:ext cx="8429652" cy="47374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189507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पावनखिंडीत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7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571612"/>
            <a:ext cx="8787891" cy="49387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548326"/>
            <a:ext cx="216918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विशाळगडाकडे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338105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रिव्हर क्रॉसिंगचा थरार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338105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रिव्हर क्रॉसिंगचा थरार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338105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रिव्हर क्रॉसिंगचा थरार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28604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223330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दुर्ग विशाळगड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6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2382383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वीरा मी वंदिले!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27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321" y="359796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2382383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वीरा मी वंदिले!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00_27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285728"/>
            <a:ext cx="8269357" cy="6138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3240" y="285728"/>
            <a:ext cx="2382383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mr-IN" sz="2800" b="1" dirty="0" smtClean="0"/>
              <a:t>वीरा मी वंदिले!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398</Words>
  <Application>Microsoft Office PowerPoint</Application>
  <PresentationFormat>On-screen Show (4:3)</PresentationFormat>
  <Paragraphs>76</Paragraphs>
  <Slides>71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पन्हाळगड ते विशाळगड</vt:lpstr>
      <vt:lpstr>पन्हाळगड ते विशाळगड- पदभ्रमण मार्ग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पन्हाळगड ते विशाळगड</dc:title>
  <dc:creator>Admin</dc:creator>
  <cp:lastModifiedBy>Admin</cp:lastModifiedBy>
  <cp:revision>74</cp:revision>
  <dcterms:created xsi:type="dcterms:W3CDTF">2012-08-13T13:49:31Z</dcterms:created>
  <dcterms:modified xsi:type="dcterms:W3CDTF">2012-08-14T11:59:31Z</dcterms:modified>
</cp:coreProperties>
</file>